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05"/>
  </p:notesMasterIdLst>
  <p:sldIdLst>
    <p:sldId id="256" r:id="rId2"/>
    <p:sldId id="403" r:id="rId3"/>
    <p:sldId id="471" r:id="rId4"/>
    <p:sldId id="579" r:id="rId5"/>
    <p:sldId id="563" r:id="rId6"/>
    <p:sldId id="629" r:id="rId7"/>
    <p:sldId id="564" r:id="rId8"/>
    <p:sldId id="574" r:id="rId9"/>
    <p:sldId id="565" r:id="rId10"/>
    <p:sldId id="566" r:id="rId11"/>
    <p:sldId id="499" r:id="rId12"/>
    <p:sldId id="508" r:id="rId13"/>
    <p:sldId id="520" r:id="rId14"/>
    <p:sldId id="575" r:id="rId15"/>
    <p:sldId id="557" r:id="rId16"/>
    <p:sldId id="559" r:id="rId17"/>
    <p:sldId id="560" r:id="rId18"/>
    <p:sldId id="561" r:id="rId19"/>
    <p:sldId id="558" r:id="rId20"/>
    <p:sldId id="569" r:id="rId21"/>
    <p:sldId id="570" r:id="rId22"/>
    <p:sldId id="584" r:id="rId23"/>
    <p:sldId id="509" r:id="rId24"/>
    <p:sldId id="662" r:id="rId25"/>
    <p:sldId id="578" r:id="rId26"/>
    <p:sldId id="510" r:id="rId27"/>
    <p:sldId id="663" r:id="rId28"/>
    <p:sldId id="549" r:id="rId29"/>
    <p:sldId id="577" r:id="rId30"/>
    <p:sldId id="572" r:id="rId31"/>
    <p:sldId id="583" r:id="rId32"/>
    <p:sldId id="598" r:id="rId33"/>
    <p:sldId id="587" r:id="rId34"/>
    <p:sldId id="591" r:id="rId35"/>
    <p:sldId id="590" r:id="rId36"/>
    <p:sldId id="588" r:id="rId37"/>
    <p:sldId id="589" r:id="rId38"/>
    <p:sldId id="639" r:id="rId39"/>
    <p:sldId id="592" r:id="rId40"/>
    <p:sldId id="594" r:id="rId41"/>
    <p:sldId id="593" r:id="rId42"/>
    <p:sldId id="596" r:id="rId43"/>
    <p:sldId id="597" r:id="rId44"/>
    <p:sldId id="585" r:id="rId45"/>
    <p:sldId id="582" r:id="rId46"/>
    <p:sldId id="551" r:id="rId47"/>
    <p:sldId id="552" r:id="rId48"/>
    <p:sldId id="599" r:id="rId49"/>
    <p:sldId id="600" r:id="rId50"/>
    <p:sldId id="601" r:id="rId51"/>
    <p:sldId id="553" r:id="rId52"/>
    <p:sldId id="602" r:id="rId53"/>
    <p:sldId id="603" r:id="rId54"/>
    <p:sldId id="604" r:id="rId55"/>
    <p:sldId id="606" r:id="rId56"/>
    <p:sldId id="610" r:id="rId57"/>
    <p:sldId id="611" r:id="rId58"/>
    <p:sldId id="612" r:id="rId59"/>
    <p:sldId id="613" r:id="rId60"/>
    <p:sldId id="632" r:id="rId61"/>
    <p:sldId id="634" r:id="rId62"/>
    <p:sldId id="635" r:id="rId63"/>
    <p:sldId id="636" r:id="rId64"/>
    <p:sldId id="630" r:id="rId65"/>
    <p:sldId id="637" r:id="rId66"/>
    <p:sldId id="638" r:id="rId67"/>
    <p:sldId id="609" r:id="rId68"/>
    <p:sldId id="607" r:id="rId69"/>
    <p:sldId id="640" r:id="rId70"/>
    <p:sldId id="641" r:id="rId71"/>
    <p:sldId id="614" r:id="rId72"/>
    <p:sldId id="615" r:id="rId73"/>
    <p:sldId id="616" r:id="rId74"/>
    <p:sldId id="617" r:id="rId75"/>
    <p:sldId id="619" r:id="rId76"/>
    <p:sldId id="642" r:id="rId77"/>
    <p:sldId id="644" r:id="rId78"/>
    <p:sldId id="643" r:id="rId79"/>
    <p:sldId id="567" r:id="rId80"/>
    <p:sldId id="645" r:id="rId81"/>
    <p:sldId id="646" r:id="rId82"/>
    <p:sldId id="649" r:id="rId83"/>
    <p:sldId id="650" r:id="rId84"/>
    <p:sldId id="651" r:id="rId85"/>
    <p:sldId id="652" r:id="rId86"/>
    <p:sldId id="653" r:id="rId87"/>
    <p:sldId id="648" r:id="rId88"/>
    <p:sldId id="654" r:id="rId89"/>
    <p:sldId id="655" r:id="rId90"/>
    <p:sldId id="656" r:id="rId91"/>
    <p:sldId id="660" r:id="rId92"/>
    <p:sldId id="661" r:id="rId93"/>
    <p:sldId id="621" r:id="rId94"/>
    <p:sldId id="622" r:id="rId95"/>
    <p:sldId id="623" r:id="rId96"/>
    <p:sldId id="624" r:id="rId97"/>
    <p:sldId id="530" r:id="rId98"/>
    <p:sldId id="536" r:id="rId99"/>
    <p:sldId id="535" r:id="rId100"/>
    <p:sldId id="538" r:id="rId101"/>
    <p:sldId id="540" r:id="rId102"/>
    <p:sldId id="541" r:id="rId103"/>
    <p:sldId id="550" r:id="rId10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79"/>
            <p14:sldId id="563"/>
            <p14:sldId id="629"/>
            <p14:sldId id="564"/>
            <p14:sldId id="574"/>
            <p14:sldId id="565"/>
            <p14:sldId id="566"/>
            <p14:sldId id="499"/>
            <p14:sldId id="508"/>
            <p14:sldId id="520"/>
            <p14:sldId id="575"/>
            <p14:sldId id="557"/>
            <p14:sldId id="559"/>
            <p14:sldId id="560"/>
            <p14:sldId id="561"/>
            <p14:sldId id="558"/>
            <p14:sldId id="569"/>
            <p14:sldId id="570"/>
            <p14:sldId id="584"/>
            <p14:sldId id="509"/>
            <p14:sldId id="662"/>
            <p14:sldId id="578"/>
            <p14:sldId id="510"/>
            <p14:sldId id="663"/>
            <p14:sldId id="549"/>
            <p14:sldId id="577"/>
            <p14:sldId id="572"/>
            <p14:sldId id="583"/>
            <p14:sldId id="598"/>
            <p14:sldId id="587"/>
            <p14:sldId id="591"/>
            <p14:sldId id="590"/>
            <p14:sldId id="588"/>
            <p14:sldId id="589"/>
            <p14:sldId id="639"/>
            <p14:sldId id="592"/>
            <p14:sldId id="594"/>
            <p14:sldId id="593"/>
            <p14:sldId id="596"/>
            <p14:sldId id="597"/>
            <p14:sldId id="585"/>
            <p14:sldId id="582"/>
            <p14:sldId id="551"/>
            <p14:sldId id="552"/>
            <p14:sldId id="599"/>
            <p14:sldId id="600"/>
            <p14:sldId id="601"/>
            <p14:sldId id="553"/>
            <p14:sldId id="602"/>
            <p14:sldId id="603"/>
            <p14:sldId id="604"/>
            <p14:sldId id="606"/>
            <p14:sldId id="610"/>
            <p14:sldId id="611"/>
            <p14:sldId id="612"/>
            <p14:sldId id="613"/>
            <p14:sldId id="632"/>
            <p14:sldId id="634"/>
            <p14:sldId id="635"/>
            <p14:sldId id="636"/>
            <p14:sldId id="630"/>
            <p14:sldId id="637"/>
            <p14:sldId id="638"/>
            <p14:sldId id="609"/>
            <p14:sldId id="607"/>
            <p14:sldId id="640"/>
            <p14:sldId id="641"/>
            <p14:sldId id="614"/>
            <p14:sldId id="615"/>
            <p14:sldId id="616"/>
            <p14:sldId id="617"/>
            <p14:sldId id="619"/>
            <p14:sldId id="642"/>
            <p14:sldId id="644"/>
            <p14:sldId id="643"/>
            <p14:sldId id="567"/>
            <p14:sldId id="645"/>
            <p14:sldId id="646"/>
            <p14:sldId id="649"/>
            <p14:sldId id="650"/>
            <p14:sldId id="651"/>
            <p14:sldId id="652"/>
            <p14:sldId id="653"/>
            <p14:sldId id="648"/>
            <p14:sldId id="654"/>
            <p14:sldId id="655"/>
            <p14:sldId id="656"/>
            <p14:sldId id="660"/>
            <p14:sldId id="661"/>
            <p14:sldId id="621"/>
            <p14:sldId id="622"/>
            <p14:sldId id="623"/>
            <p14:sldId id="624"/>
            <p14:sldId id="530"/>
            <p14:sldId id="536"/>
            <p14:sldId id="535"/>
            <p14:sldId id="538"/>
            <p14:sldId id="540"/>
            <p14:sldId id="54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B04532"/>
    <a:srgbClr val="9E60B8"/>
    <a:srgbClr val="41719C"/>
    <a:srgbClr val="931621"/>
    <a:srgbClr val="EF7D1D"/>
    <a:srgbClr val="B58900"/>
    <a:srgbClr val="D2B6DE"/>
    <a:srgbClr val="CAA8D8"/>
    <a:srgbClr val="C199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63"/>
    <p:restoredTop sz="90783" autoAdjust="0"/>
  </p:normalViewPr>
  <p:slideViewPr>
    <p:cSldViewPr snapToGrid="0" snapToObjects="1">
      <p:cViewPr>
        <p:scale>
          <a:sx n="110" d="100"/>
          <a:sy n="110" d="100"/>
        </p:scale>
        <p:origin x="4560" y="221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viewProps" Target="view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theme" Target="theme/theme1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ableStyles" Target="tableStyle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media/image1.tif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26.08.18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2020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6209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3535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63022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39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199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566E4A1-F973-9F42-9619-95728823FE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23" t="10331" r="14585"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735" y="0"/>
            <a:ext cx="9906000" cy="607703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für Java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Java User Group HH | August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267073293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. . .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36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A5824894-A109-AD41-8E23-69DA90A806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23" t="10331" r="14585"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11163" y="-1"/>
            <a:ext cx="9906000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897132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268271" y="4282633"/>
            <a:ext cx="7369459" cy="104172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fullstack-graphql-example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nordic-coding-graphql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Code für Beispiel-Anwendung: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>
                <a:solidFill>
                  <a:srgbClr val="FF0000"/>
                </a:solidFill>
              </a:rPr>
              <a:t>fullstack-graphql-example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VS Code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FEDB066-EF0E-0045-AEDA-8ABC480F2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118" y="255195"/>
            <a:ext cx="5215764" cy="4508726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39899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API erforschen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</p:spTree>
    <p:extLst>
      <p:ext uri="{BB962C8B-B14F-4D97-AF65-F5344CB8AC3E}">
        <p14:creationId xmlns:p14="http://schemas.microsoft.com/office/powerpoint/2010/main" val="538535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5894387" cy="5262562"/>
          </a:xfrm>
        </p:spPr>
        <p:txBody>
          <a:bodyPr/>
          <a:lstStyle/>
          <a:p>
            <a:r>
              <a:rPr lang="de-DE" dirty="0"/>
              <a:t>Beispiel: API erkunden</a:t>
            </a:r>
          </a:p>
          <a:p>
            <a:pPr lvl="1"/>
            <a:r>
              <a:rPr lang="de-DE" dirty="0"/>
              <a:t>=&gt; es gibt sowas wie Shop</a:t>
            </a:r>
          </a:p>
          <a:p>
            <a:pPr lvl="1"/>
            <a:r>
              <a:rPr lang="de-DE" dirty="0"/>
              <a:t>=&gt; mal ausprobieren..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02009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Neue </a:t>
            </a:r>
            <a:r>
              <a:rPr lang="de-DE" sz="1600" cap="none" spc="100" dirty="0" err="1"/>
              <a:t>Domaine</a:t>
            </a:r>
            <a:r>
              <a:rPr lang="de-DE" sz="1600" cap="none" spc="100" dirty="0"/>
              <a:t> Shop</a:t>
            </a:r>
          </a:p>
        </p:txBody>
      </p:sp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EFCCCDAD-DCCD-A945-B244-BBF342B22874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233363" y="1011238"/>
            <a:ext cx="9241377" cy="5262562"/>
          </a:xfrm>
        </p:spPr>
        <p:txBody>
          <a:bodyPr/>
          <a:lstStyle/>
          <a:p>
            <a:r>
              <a:rPr lang="de-DE" dirty="0"/>
              <a:t>Teil 2: Vergleich mit REST</a:t>
            </a:r>
          </a:p>
          <a:p>
            <a:r>
              <a:rPr lang="de-DE" b="0" dirty="0">
                <a:solidFill>
                  <a:srgbClr val="025249"/>
                </a:solidFill>
              </a:rPr>
              <a:t>wir haben die API erkundet ohne sie vorher zu kennen</a:t>
            </a:r>
          </a:p>
          <a:p>
            <a:r>
              <a:rPr lang="de-DE" b="0" dirty="0">
                <a:solidFill>
                  <a:srgbClr val="025249"/>
                </a:solidFill>
              </a:rPr>
              <a:t>wir können genau das Fragen, was wir benötigen</a:t>
            </a:r>
          </a:p>
          <a:p>
            <a:pPr lvl="1"/>
            <a:r>
              <a:rPr lang="de-DE" dirty="0"/>
              <a:t>keine IDs</a:t>
            </a:r>
          </a:p>
          <a:p>
            <a:pPr lvl="1"/>
            <a:r>
              <a:rPr lang="de-DE" dirty="0"/>
              <a:t>Gesamtsicht auf die </a:t>
            </a:r>
            <a:r>
              <a:rPr lang="de-DE" dirty="0" err="1"/>
              <a:t>Domaine</a:t>
            </a:r>
            <a:r>
              <a:rPr lang="de-DE" dirty="0"/>
              <a:t> (führt zu besserem Verständnis)</a:t>
            </a:r>
          </a:p>
          <a:p>
            <a:r>
              <a:rPr lang="de-DE" dirty="0"/>
              <a:t>Kein Widerspruch zu REST</a:t>
            </a:r>
          </a:p>
          <a:p>
            <a:pPr lvl="1"/>
            <a:r>
              <a:rPr lang="de-DE" dirty="0"/>
              <a:t>Beispiel: Anmeldung / Login</a:t>
            </a:r>
          </a:p>
          <a:p>
            <a:pPr lvl="1"/>
            <a:r>
              <a:rPr lang="de-DE" dirty="0"/>
              <a:t>File Upload (TODO: </a:t>
            </a:r>
            <a:r>
              <a:rPr lang="de-DE"/>
              <a:t>Status klären)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226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66CBB2-37E8-6F49-BFCA-FDECF712A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1A95B9-190C-3E44-9FB4-8F44FA9180D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fsdfasdf</a:t>
            </a:r>
            <a:endParaRPr lang="de-DE" dirty="0"/>
          </a:p>
          <a:p>
            <a:pPr lvl="1"/>
            <a:r>
              <a:rPr lang="de-DE" dirty="0" err="1"/>
              <a:t>fasdf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40493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Einsatzszenarien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2589583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Gateway für Frontend zu mehreren </a:t>
            </a:r>
            <a:r>
              <a:rPr lang="de-DE" dirty="0" err="1"/>
              <a:t>Backends</a:t>
            </a:r>
            <a:endParaRPr lang="de-DE" dirty="0"/>
          </a:p>
          <a:p>
            <a:endParaRPr lang="de-DE" dirty="0"/>
          </a:p>
          <a:p>
            <a:r>
              <a:rPr lang="de-DE" dirty="0"/>
              <a:t>Beispiel: Shop Service (REST-API)</a:t>
            </a:r>
          </a:p>
        </p:txBody>
      </p:sp>
    </p:spTree>
    <p:extLst>
      <p:ext uri="{BB962C8B-B14F-4D97-AF65-F5344CB8AC3E}">
        <p14:creationId xmlns:p14="http://schemas.microsoft.com/office/powerpoint/2010/main" val="22745010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Zugriff über verschiedene Datenbanken / </a:t>
            </a:r>
            <a:r>
              <a:rPr lang="de-DE" dirty="0" err="1"/>
              <a:t>Persistenttechnologien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86393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166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69F5FD-BB02-7E4B-B125-D7BB3ACA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32" y="2774286"/>
            <a:ext cx="4650533" cy="3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945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IDEA HTTP Client Editor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C66A984-2202-1643-BF32-AE482E283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824" y="1974205"/>
            <a:ext cx="5785279" cy="459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683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8823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Built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String,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Float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Boolean, ID,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Enum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93656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other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29850" y="5834497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(List/Array)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36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20F03547-1169-AA45-931A-436E5B3B853E}"/>
              </a:ext>
            </a:extLst>
          </p:cNvPr>
          <p:cNvSpPr/>
          <p:nvPr/>
        </p:nvSpPr>
        <p:spPr>
          <a:xfrm>
            <a:off x="369394" y="2519848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C9A44EC-785B-4C44-BA82-476B94FD465C}"/>
              </a:ext>
            </a:extLst>
          </p:cNvPr>
          <p:cNvCxnSpPr>
            <a:cxnSpLocks/>
          </p:cNvCxnSpPr>
          <p:nvPr/>
        </p:nvCxnSpPr>
        <p:spPr>
          <a:xfrm flipH="1">
            <a:off x="1659988" y="2699412"/>
            <a:ext cx="123795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1CBD8A61-CB18-B740-9F64-B0AB6118C29F}"/>
              </a:ext>
            </a:extLst>
          </p:cNvPr>
          <p:cNvCxnSpPr>
            <a:cxnSpLocks/>
          </p:cNvCxnSpPr>
          <p:nvPr/>
        </p:nvCxnSpPr>
        <p:spPr>
          <a:xfrm flipH="1">
            <a:off x="1704821" y="2519848"/>
            <a:ext cx="1237956" cy="17956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1398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3558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BC6049-58C4-6046-B5AF-F5E258A7ED8B}"/>
              </a:ext>
            </a:extLst>
          </p:cNvPr>
          <p:cNvSpPr/>
          <p:nvPr/>
        </p:nvSpPr>
        <p:spPr>
          <a:xfrm>
            <a:off x="331294" y="4413973"/>
            <a:ext cx="29230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(für komplexe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Argumente)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7F0AE11D-624B-5C4C-BF5D-B5DE6AE44C2E}"/>
              </a:ext>
            </a:extLst>
          </p:cNvPr>
          <p:cNvCxnSpPr>
            <a:cxnSpLocks/>
          </p:cNvCxnSpPr>
          <p:nvPr/>
        </p:nvCxnSpPr>
        <p:spPr>
          <a:xfrm flipH="1">
            <a:off x="1689100" y="4593537"/>
            <a:ext cx="117074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E55FE117-C2A9-B14A-8AEA-471E9C5C8566}"/>
              </a:ext>
            </a:extLst>
          </p:cNvPr>
          <p:cNvCxnSpPr>
            <a:cxnSpLocks/>
          </p:cNvCxnSpPr>
          <p:nvPr/>
        </p:nvCxnSpPr>
        <p:spPr>
          <a:xfrm flipV="1">
            <a:off x="4673600" y="3959364"/>
            <a:ext cx="1905000" cy="454609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53558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57881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597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Evolution: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nur eine Version der API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kann abwärtskompatibel verändert werden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neue Typen, neue Felder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und Typen können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08661AC-6600-1643-961D-B7CBED6789D3}"/>
              </a:ext>
            </a:extLst>
          </p:cNvPr>
          <p:cNvSpPr txBox="1"/>
          <p:nvPr/>
        </p:nvSpPr>
        <p:spPr>
          <a:xfrm>
            <a:off x="305894" y="4082405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2AE13E-2E1D-3243-8266-76C54548F35C}"/>
              </a:ext>
            </a:extLst>
          </p:cNvPr>
          <p:cNvSpPr/>
          <p:nvPr/>
        </p:nvSpPr>
        <p:spPr>
          <a:xfrm>
            <a:off x="3430094" y="5562600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Directive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8045719-EC38-A14D-8D97-89FF06ECCAD3}"/>
              </a:ext>
            </a:extLst>
          </p:cNvPr>
          <p:cNvCxnSpPr>
            <a:cxnSpLocks/>
          </p:cNvCxnSpPr>
          <p:nvPr/>
        </p:nvCxnSpPr>
        <p:spPr>
          <a:xfrm>
            <a:off x="3902809" y="5245100"/>
            <a:ext cx="0" cy="3175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9EA835AB-CB40-E545-831F-67D4084D21B3}"/>
              </a:ext>
            </a:extLst>
          </p:cNvPr>
          <p:cNvSpPr/>
          <p:nvPr/>
        </p:nvSpPr>
        <p:spPr>
          <a:xfrm>
            <a:off x="3099894" y="4954318"/>
            <a:ext cx="5320206" cy="290782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84099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(Beispiel)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455448" y="2444954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"Beer")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314444" y="2210041"/>
            <a:ext cx="57256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"Price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09001642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https://</a:t>
            </a:r>
            <a:r>
              <a:rPr lang="de-DE" spc="100" dirty="0" err="1"/>
              <a:t>github.com</a:t>
            </a:r>
            <a:r>
              <a:rPr lang="de-DE" spc="100" dirty="0"/>
              <a:t>/</a:t>
            </a:r>
            <a:r>
              <a:rPr lang="de-DE" spc="100" dirty="0" err="1"/>
              <a:t>graphql</a:t>
            </a:r>
            <a:r>
              <a:rPr lang="de-DE" spc="100" dirty="0"/>
              <a:t>-java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26774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091437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C08FAD96-AEF7-AC4B-AF05-BC4618E401E4}"/>
              </a:ext>
            </a:extLst>
          </p:cNvPr>
          <p:cNvGrpSpPr/>
          <p:nvPr/>
        </p:nvGrpSpPr>
        <p:grpSpPr>
          <a:xfrm>
            <a:off x="419062" y="2749570"/>
            <a:ext cx="7814079" cy="635000"/>
            <a:chOff x="406362" y="2722738"/>
            <a:chExt cx="7814079" cy="63500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4B7D827-7089-604D-9340-2BAFCA0EBB64}"/>
                </a:ext>
              </a:extLst>
            </p:cNvPr>
            <p:cNvSpPr/>
            <p:nvPr/>
          </p:nvSpPr>
          <p:spPr>
            <a:xfrm>
              <a:off x="406362" y="2722738"/>
              <a:ext cx="4470400" cy="635000"/>
            </a:xfrm>
            <a:prstGeom prst="rect">
              <a:avLst/>
            </a:prstGeom>
            <a:solidFill>
              <a:srgbClr val="D2B6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</a:t>
              </a:r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servlet</a:t>
              </a:r>
              <a:endParaRPr lang="de-DE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8DC5BC9-A023-094A-B4B3-D8A23F32E32F}"/>
                </a:ext>
              </a:extLst>
            </p:cNvPr>
            <p:cNvSpPr txBox="1"/>
            <p:nvPr/>
          </p:nvSpPr>
          <p:spPr>
            <a:xfrm>
              <a:off x="5092662" y="2855572"/>
              <a:ext cx="3127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Servlet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GraphQL</a:t>
              </a:r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Requests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649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C08FAD96-AEF7-AC4B-AF05-BC4618E401E4}"/>
              </a:ext>
            </a:extLst>
          </p:cNvPr>
          <p:cNvGrpSpPr/>
          <p:nvPr/>
        </p:nvGrpSpPr>
        <p:grpSpPr>
          <a:xfrm>
            <a:off x="419062" y="2749570"/>
            <a:ext cx="7814079" cy="635000"/>
            <a:chOff x="406362" y="2722738"/>
            <a:chExt cx="7814079" cy="63500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4B7D827-7089-604D-9340-2BAFCA0EBB64}"/>
                </a:ext>
              </a:extLst>
            </p:cNvPr>
            <p:cNvSpPr/>
            <p:nvPr/>
          </p:nvSpPr>
          <p:spPr>
            <a:xfrm>
              <a:off x="406362" y="2722738"/>
              <a:ext cx="4470400" cy="635000"/>
            </a:xfrm>
            <a:prstGeom prst="rect">
              <a:avLst/>
            </a:prstGeom>
            <a:solidFill>
              <a:srgbClr val="D2B6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</a:t>
              </a:r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servlet</a:t>
              </a:r>
              <a:endParaRPr lang="de-DE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8DC5BC9-A023-094A-B4B3-D8A23F32E32F}"/>
                </a:ext>
              </a:extLst>
            </p:cNvPr>
            <p:cNvSpPr txBox="1"/>
            <p:nvPr/>
          </p:nvSpPr>
          <p:spPr>
            <a:xfrm>
              <a:off x="5092662" y="2855572"/>
              <a:ext cx="3127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Servlet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GraphQL</a:t>
              </a:r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Requests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C35B853-DD9C-6A4A-BF3C-42A692601378}"/>
              </a:ext>
            </a:extLst>
          </p:cNvPr>
          <p:cNvGrpSpPr/>
          <p:nvPr/>
        </p:nvGrpSpPr>
        <p:grpSpPr>
          <a:xfrm>
            <a:off x="469862" y="1321848"/>
            <a:ext cx="9042476" cy="646331"/>
            <a:chOff x="457162" y="1512348"/>
            <a:chExt cx="9042476" cy="646331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050647A9-D3B9-3343-8AD7-7D2F8DE85EC1}"/>
                </a:ext>
              </a:extLst>
            </p:cNvPr>
            <p:cNvSpPr/>
            <p:nvPr/>
          </p:nvSpPr>
          <p:spPr>
            <a:xfrm>
              <a:off x="457162" y="1518013"/>
              <a:ext cx="4419600" cy="635000"/>
            </a:xfrm>
            <a:prstGeom prst="rect">
              <a:avLst/>
            </a:prstGeom>
            <a:solidFill>
              <a:srgbClr val="57A2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-spring-boot-starter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C69D5665-8BFF-4B45-958A-3C7783797BC2}"/>
                </a:ext>
              </a:extLst>
            </p:cNvPr>
            <p:cNvSpPr txBox="1"/>
            <p:nvPr/>
          </p:nvSpPr>
          <p:spPr>
            <a:xfrm>
              <a:off x="5092662" y="1512348"/>
              <a:ext cx="44069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Abstraktion für Spring Boot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(Einlesen Schemas, Servlet Registrierung,...)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209474" cy="646331"/>
            <a:chOff x="406362" y="5315652"/>
            <a:chExt cx="6209474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15231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Parser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53889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4310383" y="7906323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047303" y="7906324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2724740" y="7906323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5896026" y="7906323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26060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Inline oder extern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1047303" y="220760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4728865" y="2214574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A6235E97-90C3-1B4A-B0E4-CA68645EC9F6}"/>
              </a:ext>
            </a:extLst>
          </p:cNvPr>
          <p:cNvSpPr/>
          <p:nvPr/>
        </p:nvSpPr>
        <p:spPr>
          <a:xfrm>
            <a:off x="8406507" y="784497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einfachsten Fall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(für Query-Typ) müssen implementiert werden</a:t>
            </a:r>
          </a:p>
        </p:txBody>
      </p:sp>
    </p:spTree>
    <p:extLst>
      <p:ext uri="{BB962C8B-B14F-4D97-AF65-F5344CB8AC3E}">
        <p14:creationId xmlns:p14="http://schemas.microsoft.com/office/powerpoint/2010/main" val="424409554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346BCDA-4B01-F94A-8283-721FE26B2273}"/>
              </a:ext>
            </a:extLst>
          </p:cNvPr>
          <p:cNvSpPr/>
          <p:nvPr/>
        </p:nvSpPr>
        <p:spPr>
          <a:xfrm>
            <a:off x="99577" y="2972091"/>
            <a:ext cx="29230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Interface für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Query-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B1FE8DF2-4A08-EA41-9450-23B4EAE4721E}"/>
              </a:ext>
            </a:extLst>
          </p:cNvPr>
          <p:cNvCxnSpPr>
            <a:cxnSpLocks/>
          </p:cNvCxnSpPr>
          <p:nvPr/>
        </p:nvCxnSpPr>
        <p:spPr>
          <a:xfrm flipH="1">
            <a:off x="1536700" y="3227855"/>
            <a:ext cx="131272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801095" y="3594100"/>
            <a:ext cx="0" cy="660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List&lt;Beer&gt;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F5C8F04-3F48-7540-8346-AD1BA70E8ACD}"/>
              </a:ext>
            </a:extLst>
          </p:cNvPr>
          <p:cNvSpPr/>
          <p:nvPr/>
        </p:nvSpPr>
        <p:spPr>
          <a:xfrm>
            <a:off x="1112843" y="3135546"/>
            <a:ext cx="1741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Zuordnung über Namenskonvention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getXyz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etc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auch erlaubt)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H="1">
            <a:off x="1271594" y="4089653"/>
            <a:ext cx="481007" cy="392415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>
            <a:off x="1752601" y="4089653"/>
            <a:ext cx="1435099" cy="25309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8030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F5C8F04-3F48-7540-8346-AD1BA70E8ACD}"/>
              </a:ext>
            </a:extLst>
          </p:cNvPr>
          <p:cNvSpPr/>
          <p:nvPr/>
        </p:nvSpPr>
        <p:spPr>
          <a:xfrm>
            <a:off x="1526159" y="3761742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H="1">
            <a:off x="1778001" y="4345024"/>
            <a:ext cx="215899" cy="38044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>
            <a:off x="1993900" y="4345024"/>
            <a:ext cx="4038600" cy="62067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6853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40607665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Rating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 {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642800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  <a:b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Aufsetzen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Input-Typ kann normales POJO sein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142794" y="3123505"/>
            <a:ext cx="66929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...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und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1171989" y="3195433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35295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5980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Schritt 1: Root </a:t>
            </a:r>
            <a:r>
              <a:rPr lang="de-DE" dirty="0" err="1"/>
              <a:t>Resolver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F292DD7-DC05-A449-ADCC-8C6A2A0E5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37" y="2987040"/>
            <a:ext cx="9107425" cy="192024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404975DC-353C-D243-8802-661F4D40894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36700361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Schritt 2: Field </a:t>
            </a:r>
            <a:r>
              <a:rPr lang="de-DE" dirty="0" err="1"/>
              <a:t>Resolver</a:t>
            </a:r>
            <a:r>
              <a:rPr lang="de-DE" dirty="0"/>
              <a:t> (Default: </a:t>
            </a:r>
            <a:r>
              <a:rPr lang="de-DE" dirty="0" err="1"/>
              <a:t>Reflection</a:t>
            </a:r>
            <a:r>
              <a:rPr lang="de-DE" dirty="0"/>
              <a:t>)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F53CD1D-1EE7-434A-8107-E1CD89A90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37" y="2987040"/>
            <a:ext cx="9107423" cy="192024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1B9D4F6F-3A61-F944-9FBF-C298842DF540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408701715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</a:t>
            </a:r>
            <a:r>
              <a:rPr lang="de-DE" b="0" dirty="0" err="1">
                <a:solidFill>
                  <a:srgbClr val="36544F"/>
                </a:solidFill>
              </a:rPr>
              <a:t>Mismatch</a:t>
            </a:r>
            <a:r>
              <a:rPr lang="de-DE" b="0" dirty="0">
                <a:solidFill>
                  <a:srgbClr val="36544F"/>
                </a:solidFill>
              </a:rPr>
              <a:t> zwischen Java-Klassen und Schema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618EF67C-F550-354A-9F8B-966A089D8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79" y="3120390"/>
            <a:ext cx="9117624" cy="2091690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FD96A7A2-DA66-DF45-A78C-2C6EF9239312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168840368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Field </a:t>
            </a:r>
            <a:r>
              <a:rPr lang="de-DE" dirty="0" err="1"/>
              <a:t>Resolver</a:t>
            </a:r>
            <a:r>
              <a:rPr lang="de-DE" dirty="0"/>
              <a:t> für zusätzliche 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Gilt auch für "veränderte" Felder (z.B. anderer Rückgabe-Wert)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Überschreibt Aufruf per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0B7043C-2B6C-454F-9AF8-518A4C50F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778" y="3120390"/>
            <a:ext cx="9117623" cy="209169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BD842C0-00C0-5A40-856F-5BA04F2987CC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</p:spTree>
    <p:extLst>
      <p:ext uri="{BB962C8B-B14F-4D97-AF65-F5344CB8AC3E}">
        <p14:creationId xmlns:p14="http://schemas.microsoft.com/office/powerpoint/2010/main" val="116473184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b="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76071587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List&lt;Rating&gt; </a:t>
            </a:r>
            <a:r>
              <a:rPr lang="de-DE" sz="1400" dirty="0" err="1">
                <a:solidFill>
                  <a:srgbClr val="93162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2DC8D1B-1A72-B044-85B3-A19F1A4048BF}"/>
              </a:ext>
            </a:extLst>
          </p:cNvPr>
          <p:cNvSpPr/>
          <p:nvPr/>
        </p:nvSpPr>
        <p:spPr>
          <a:xfrm>
            <a:off x="8406507" y="4992901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4E98D95-46D3-EC43-BA69-800794A71164}"/>
              </a:ext>
            </a:extLst>
          </p:cNvPr>
          <p:cNvCxnSpPr>
            <a:cxnSpLocks/>
          </p:cNvCxnSpPr>
          <p:nvPr/>
        </p:nvCxnSpPr>
        <p:spPr>
          <a:xfrm flipV="1">
            <a:off x="9032240" y="4460241"/>
            <a:ext cx="0" cy="53847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59235C33-9924-3844-B0B2-9449E55DEDF5}"/>
              </a:ext>
            </a:extLst>
          </p:cNvPr>
          <p:cNvSpPr/>
          <p:nvPr/>
        </p:nvSpPr>
        <p:spPr>
          <a:xfrm>
            <a:off x="6936810" y="4999249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Quell-Objekt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7D8F4C3-DD52-1947-8ADF-F5927391736F}"/>
              </a:ext>
            </a:extLst>
          </p:cNvPr>
          <p:cNvCxnSpPr>
            <a:cxnSpLocks/>
          </p:cNvCxnSpPr>
          <p:nvPr/>
        </p:nvCxnSpPr>
        <p:spPr>
          <a:xfrm flipV="1">
            <a:off x="7562543" y="4466589"/>
            <a:ext cx="0" cy="53847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9034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GraphQLResolver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List&lt;Rating&gt;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.getRatings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==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  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31781583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1BCA4C6-3239-9F4C-9E5C-63BB6CEA79DA}"/>
              </a:ext>
            </a:extLst>
          </p:cNvPr>
          <p:cNvSpPr/>
          <p:nvPr/>
        </p:nvSpPr>
        <p:spPr>
          <a:xfrm>
            <a:off x="520700" y="3840371"/>
            <a:ext cx="91948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com.coxautodev.graphql.tools.FieldResolverError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found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any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following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signatures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without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of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graphql.schema.DataFetchingEnvironment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last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argument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 in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priority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order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nh.graphql.beeradvisor.rating.graphql.RatingQueryResolver.beer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(~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nh.graphql.beeradvisor.rating.graphql.RatingQueryResolver.getBeer(~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FE3445F-1B9B-F747-B860-D639CB57A42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beim Starten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vorhanden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Methoden-Parameter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müssen zum Schema passen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AABF5E0-60F0-6D44-9803-182E8EA92C0F}"/>
              </a:ext>
            </a:extLst>
          </p:cNvPr>
          <p:cNvSpPr/>
          <p:nvPr/>
        </p:nvSpPr>
        <p:spPr>
          <a:xfrm>
            <a:off x="6907014" y="785691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72984096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083760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Rückgabe-Wert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überprüft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nie ungültige 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880555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Rückgabe-Wert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überprüft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nie ungültige 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Felder herausgegeben, die auch im Schema definiert sind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anderen Felder einer Java-Klasse sind "unsichtbar"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15343268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erzeugen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verbindet SDL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163294" y="2695367"/>
            <a:ext cx="655220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com.coxautodev.graphql.tools.SchemaParser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SchemaParser.newParser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beer.graphqls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resolvers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BeerMutationResolver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 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BeerQueryResolver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makeExecutableSchema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915111" y="4687394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Schema-Datei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 flipV="1">
            <a:off x="2438400" y="4841283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 flipV="1">
            <a:off x="2438399" y="5145151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915111" y="5000732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Alle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97751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graphql.schema.</a:t>
            </a:r>
            <a:r>
              <a:rPr lang="de-DE" sz="16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.newGraphQL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0" y="2823175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>
            <a:off x="2039006" y="2995027"/>
            <a:ext cx="135324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>
            <a:off x="2039006" y="3725216"/>
            <a:ext cx="1333125" cy="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3580797"/>
            <a:ext cx="28494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Ausführungsumgebung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erzeugen</a:t>
            </a:r>
          </a:p>
        </p:txBody>
      </p:sp>
    </p:spTree>
    <p:extLst>
      <p:ext uri="{BB962C8B-B14F-4D97-AF65-F5344CB8AC3E}">
        <p14:creationId xmlns:p14="http://schemas.microsoft.com/office/powerpoint/2010/main" val="72656724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.newExecutionInput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("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author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 flipV="1">
            <a:off x="1523288" y="4456581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4312162"/>
            <a:ext cx="1741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definieren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(hier könnten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zB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auch Argumente angegeben werden)</a:t>
            </a:r>
          </a:p>
        </p:txBody>
      </p:sp>
    </p:spTree>
    <p:extLst>
      <p:ext uri="{BB962C8B-B14F-4D97-AF65-F5344CB8AC3E}">
        <p14:creationId xmlns:p14="http://schemas.microsoft.com/office/powerpoint/2010/main" val="69954172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ExecutionInput.newExecutionInput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("{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} }")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 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graphQL.execute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Object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executionResult.getData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0" y="5758775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ausführen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 flipV="1">
            <a:off x="1523289" y="5916573"/>
            <a:ext cx="2045411" cy="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>
            <a:off x="2400300" y="6436106"/>
            <a:ext cx="1168400" cy="167894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6291687"/>
            <a:ext cx="24003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auslesen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(oder Fehler)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data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: verschachtelte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Map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97157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8393807" y="78569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841601" y="2339952"/>
            <a:ext cx="65522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graphql.servlet.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newBuilder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... Servlet in Container anmelden ...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6F2F987-BF6E-E649-B627-B30EB9700A43}"/>
              </a:ext>
            </a:extLst>
          </p:cNvPr>
          <p:cNvSpPr/>
          <p:nvPr/>
        </p:nvSpPr>
        <p:spPr>
          <a:xfrm>
            <a:off x="152054" y="6308773"/>
            <a:ext cx="99312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 localhost:9000/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graphql?query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='{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}'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F62548D-3F5C-2F42-9286-E52B0C304823}"/>
              </a:ext>
            </a:extLst>
          </p:cNvPr>
          <p:cNvSpPr/>
          <p:nvPr/>
        </p:nvSpPr>
        <p:spPr>
          <a:xfrm>
            <a:off x="152054" y="6011220"/>
            <a:ext cx="3365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Query ausführen</a:t>
            </a:r>
          </a:p>
        </p:txBody>
      </p:sp>
    </p:spTree>
    <p:extLst>
      <p:ext uri="{BB962C8B-B14F-4D97-AF65-F5344CB8AC3E}">
        <p14:creationId xmlns:p14="http://schemas.microsoft.com/office/powerpoint/2010/main" val="51129931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Modularisierung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Beispiel: mehrere </a:t>
            </a:r>
            <a:r>
              <a:rPr lang="de-DE" dirty="0" err="1"/>
              <a:t>Domainen</a:t>
            </a:r>
            <a:endParaRPr lang="de-DE" dirty="0"/>
          </a:p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9020589C-B2AD-184B-8205-8C7737A56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709" y="2082546"/>
            <a:ext cx="7072133" cy="466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2614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auf mehrere Dateien verteilen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Neue Typen und </a:t>
            </a:r>
            <a:r>
              <a:rPr lang="de-DE" sz="2000" b="0" dirty="0" err="1">
                <a:solidFill>
                  <a:srgbClr val="36544F"/>
                </a:solidFill>
              </a:rPr>
              <a:t>Queries</a:t>
            </a:r>
            <a:r>
              <a:rPr lang="de-DE" sz="2000" b="0" dirty="0">
                <a:solidFill>
                  <a:srgbClr val="36544F"/>
                </a:solidFill>
              </a:rPr>
              <a:t> können definiert werden</a:t>
            </a:r>
          </a:p>
          <a:p>
            <a:endParaRPr lang="de-DE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A325B9BB-672C-2649-8BEE-58E05EB7033C}"/>
              </a:ext>
            </a:extLst>
          </p:cNvPr>
          <p:cNvSpPr/>
          <p:nvPr/>
        </p:nvSpPr>
        <p:spPr>
          <a:xfrm>
            <a:off x="4432620" y="2276605"/>
            <a:ext cx="4953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1879FCE-C49B-2F41-9B80-82C8023DAE51}"/>
              </a:ext>
            </a:extLst>
          </p:cNvPr>
          <p:cNvSpPr/>
          <p:nvPr/>
        </p:nvSpPr>
        <p:spPr>
          <a:xfrm>
            <a:off x="1395392" y="2875274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Neuer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-Type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90F9385-CE44-8C45-99E0-2FDEACA71CA1}"/>
              </a:ext>
            </a:extLst>
          </p:cNvPr>
          <p:cNvCxnSpPr>
            <a:cxnSpLocks/>
          </p:cNvCxnSpPr>
          <p:nvPr/>
        </p:nvCxnSpPr>
        <p:spPr>
          <a:xfrm>
            <a:off x="3032567" y="3018176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BD7465F3-671F-CF41-939F-7FE522D55E0B}"/>
              </a:ext>
            </a:extLst>
          </p:cNvPr>
          <p:cNvSpPr/>
          <p:nvPr/>
        </p:nvSpPr>
        <p:spPr>
          <a:xfrm>
            <a:off x="1395392" y="4782195"/>
            <a:ext cx="218118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Root-Feld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in Root-Type</a:t>
            </a:r>
          </a:p>
          <a:p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GraphQLQueryResolver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13F26C12-5553-2C4B-AF5B-D97932BB5A12}"/>
              </a:ext>
            </a:extLst>
          </p:cNvPr>
          <p:cNvCxnSpPr>
            <a:cxnSpLocks/>
          </p:cNvCxnSpPr>
          <p:nvPr/>
        </p:nvCxnSpPr>
        <p:spPr>
          <a:xfrm>
            <a:off x="2962544" y="4926065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2428091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Modularisierung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Beispiel: Referenzen zwischen </a:t>
            </a:r>
            <a:r>
              <a:rPr lang="de-DE" dirty="0" err="1"/>
              <a:t>Domainen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EAEEA75C-98EA-1144-8D85-8A3F439D6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709" y="2082545"/>
            <a:ext cx="7072134" cy="4664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9554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Bestehende Typen können weiter verwendet werden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6F42346-A0E3-6444-9DDB-5ADB7ED969E3}"/>
              </a:ext>
            </a:extLst>
          </p:cNvPr>
          <p:cNvSpPr/>
          <p:nvPr/>
        </p:nvSpPr>
        <p:spPr>
          <a:xfrm>
            <a:off x="4432620" y="2276605"/>
            <a:ext cx="4953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F279FE6-C05B-054A-9CA7-E5DCC44D3C40}"/>
              </a:ext>
            </a:extLst>
          </p:cNvPr>
          <p:cNvSpPr/>
          <p:nvPr/>
        </p:nvSpPr>
        <p:spPr>
          <a:xfrm>
            <a:off x="1395392" y="3690114"/>
            <a:ext cx="21927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Verwenden eines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aus anderem Schema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8F31E329-3029-2549-90D5-5195DFA2A553}"/>
              </a:ext>
            </a:extLst>
          </p:cNvPr>
          <p:cNvCxnSpPr>
            <a:cxnSpLocks/>
          </p:cNvCxnSpPr>
          <p:nvPr/>
        </p:nvCxnSpPr>
        <p:spPr>
          <a:xfrm>
            <a:off x="3460830" y="3833016"/>
            <a:ext cx="971790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867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GitLab</a:t>
            </a:r>
            <a:r>
              <a:rPr lang="de-DE" dirty="0"/>
              <a:t> (Alpha)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4792085" y="5319162"/>
            <a:ext cx="28801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docs.gitlab.com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ee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api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709158C-9680-874F-A8E4-75F8A8B4E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451" y="539843"/>
            <a:ext cx="5245099" cy="477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94863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Bestehende Typen können weiter verwendet werden oder erweitert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Mehrere Field-</a:t>
            </a:r>
            <a:r>
              <a:rPr lang="de-DE" sz="2000" b="0" dirty="0" err="1">
                <a:solidFill>
                  <a:srgbClr val="36544F"/>
                </a:solidFill>
              </a:rPr>
              <a:t>Resolver</a:t>
            </a:r>
            <a:r>
              <a:rPr lang="de-DE" sz="2000" b="0" dirty="0">
                <a:solidFill>
                  <a:srgbClr val="36544F"/>
                </a:solidFill>
              </a:rPr>
              <a:t> für einen Type möglich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6F42346-A0E3-6444-9DDB-5ADB7ED969E3}"/>
              </a:ext>
            </a:extLst>
          </p:cNvPr>
          <p:cNvSpPr/>
          <p:nvPr/>
        </p:nvSpPr>
        <p:spPr>
          <a:xfrm>
            <a:off x="4432620" y="2276605"/>
            <a:ext cx="4953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E81B17-BFB3-2846-9864-6E0702302612}"/>
              </a:ext>
            </a:extLst>
          </p:cNvPr>
          <p:cNvSpPr/>
          <p:nvPr/>
        </p:nvSpPr>
        <p:spPr>
          <a:xfrm>
            <a:off x="1395392" y="5901927"/>
            <a:ext cx="26441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 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in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bestehendem "Beer"</a:t>
            </a:r>
          </a:p>
          <a:p>
            <a:endParaRPr lang="de-DE" sz="10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 Semibold" charset="0"/>
              </a:rPr>
              <a:t>GraphQLResolver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 Semibold" charset="0"/>
              </a:rPr>
              <a:t>&lt;Beer&gt;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EEA8E393-5F7C-2940-BA0C-A46833321A17}"/>
              </a:ext>
            </a:extLst>
          </p:cNvPr>
          <p:cNvCxnSpPr>
            <a:cxnSpLocks/>
          </p:cNvCxnSpPr>
          <p:nvPr/>
        </p:nvCxnSpPr>
        <p:spPr>
          <a:xfrm>
            <a:off x="2962544" y="6045797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02826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mehrere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SDLs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163294" y="2351047"/>
            <a:ext cx="6552206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com.coxautodev.graphql.tools.SchemaParser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SchemaParser.newParser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beer.graphqls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shop.graphqls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resolvers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BeerMutationResolver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 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BeerQueryResolver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ShopQueryResolver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</a:t>
            </a:r>
          </a:p>
          <a:p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ShopBeerFieldResolver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makeExecutableSchema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31076807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863030559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89884547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55495154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SDL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Flexible Konfiguration für viele Teile möglich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ObjectMapper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05960050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SDL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Flexible Konfiguration für viele Teile möglich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ObjectMapper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instantiieren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in Container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deployen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4152880464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104549048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14548537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3800897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314027169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DC8F9E1-BC2B-C747-A6CE-F057C92A2A5C}"/>
              </a:ext>
            </a:extLst>
          </p:cNvPr>
          <p:cNvSpPr/>
          <p:nvPr/>
        </p:nvSpPr>
        <p:spPr>
          <a:xfrm>
            <a:off x="576257" y="4330074"/>
            <a:ext cx="357905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corsEnabled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0056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(API Explorer) kann ebenfalls per Konfiguration aktiviert werden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DC8F9E1-BC2B-C747-A6CE-F057C92A2A5C}"/>
              </a:ext>
            </a:extLst>
          </p:cNvPr>
          <p:cNvSpPr/>
          <p:nvPr/>
        </p:nvSpPr>
        <p:spPr>
          <a:xfrm>
            <a:off x="576257" y="4330074"/>
            <a:ext cx="357905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corsEnabled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4AA713D-3235-F64F-916D-A0D764F4086E}"/>
              </a:ext>
            </a:extLst>
          </p:cNvPr>
          <p:cNvSpPr/>
          <p:nvPr/>
        </p:nvSpPr>
        <p:spPr>
          <a:xfrm>
            <a:off x="4442169" y="4330074"/>
            <a:ext cx="357905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endpoint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20995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Subscriptions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57702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...in Kürze</a:t>
            </a:r>
          </a:p>
          <a:p>
            <a:endParaRPr lang="de-DE" dirty="0"/>
          </a:p>
          <a:p>
            <a:r>
              <a:rPr lang="de-DE" dirty="0" err="1"/>
              <a:t>MutationResolver</a:t>
            </a:r>
            <a:r>
              <a:rPr lang="de-DE" dirty="0"/>
              <a:t>: Muss </a:t>
            </a:r>
            <a:r>
              <a:rPr lang="de-DE" dirty="0" err="1"/>
              <a:t>JxRS</a:t>
            </a:r>
            <a:r>
              <a:rPr lang="de-DE" dirty="0"/>
              <a:t> Publisher zurückgeben</a:t>
            </a:r>
          </a:p>
          <a:p>
            <a:r>
              <a:rPr lang="de-DE" dirty="0" err="1"/>
              <a:t>WebsocketServlet</a:t>
            </a:r>
            <a:endParaRPr lang="de-DE" dirty="0"/>
          </a:p>
          <a:p>
            <a:r>
              <a:rPr lang="de-DE" dirty="0"/>
              <a:t>Kommunikation über WS und anderen Path (/</a:t>
            </a:r>
            <a:r>
              <a:rPr lang="de-DE" dirty="0" err="1"/>
              <a:t>subscribtions</a:t>
            </a:r>
            <a:r>
              <a:rPr lang="de-DE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760329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6181039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5362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Fetching</a:t>
            </a:r>
            <a:r>
              <a:rPr lang="de-DE" dirty="0"/>
              <a:t> </a:t>
            </a:r>
            <a:r>
              <a:rPr lang="de-DE" dirty="0" err="1"/>
              <a:t>Lazy-Loading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Eager-Loading</a:t>
            </a:r>
            <a:r>
              <a:rPr lang="de-DE" dirty="0"/>
              <a:t> =&gt; Entity Graph</a:t>
            </a:r>
          </a:p>
        </p:txBody>
      </p:sp>
    </p:spTree>
    <p:extLst>
      <p:ext uri="{BB962C8B-B14F-4D97-AF65-F5344CB8AC3E}">
        <p14:creationId xmlns:p14="http://schemas.microsoft.com/office/powerpoint/2010/main" val="352910787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2115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Fetching</a:t>
            </a:r>
            <a:r>
              <a:rPr lang="de-DE" dirty="0"/>
              <a:t> </a:t>
            </a:r>
            <a:r>
              <a:rPr lang="de-DE" dirty="0" err="1"/>
              <a:t>DataLoader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8972937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614321" y="2636022"/>
            <a:ext cx="8677375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Ausblick: </a:t>
            </a:r>
          </a:p>
          <a:p>
            <a:pPr algn="ctr"/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Clients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3470</Words>
  <Application>Microsoft Macintosh PowerPoint</Application>
  <PresentationFormat>A4-Papier (210 x 297 mm)</PresentationFormat>
  <Paragraphs>1145</Paragraphs>
  <Slides>103</Slides>
  <Notes>20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103</vt:i4>
      </vt:variant>
    </vt:vector>
  </HeadingPairs>
  <TitlesOfParts>
    <vt:vector size="116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Java User Group HH | August 2018 | @nilshartmann</vt:lpstr>
      <vt:lpstr>@nilshartmann</vt:lpstr>
      <vt:lpstr>PowerPoint-Präsentation</vt:lpstr>
      <vt:lpstr>GraphQL</vt:lpstr>
      <vt:lpstr>GraphQL</vt:lpstr>
      <vt:lpstr>GraphQL</vt:lpstr>
      <vt:lpstr>GitHub</vt:lpstr>
      <vt:lpstr>GitLab (Alpha)</vt:lpstr>
      <vt:lpstr>New York Times</vt:lpstr>
      <vt:lpstr>Twitter</vt:lpstr>
      <vt:lpstr>Code für Beispiel-Anwendung: https://bit.ly/fullstack-graphql-example</vt:lpstr>
      <vt:lpstr>http://localhost:9000</vt:lpstr>
      <vt:lpstr>Beispiel: Intellij IDEA</vt:lpstr>
      <vt:lpstr>Beispiel: VS Code</vt:lpstr>
      <vt:lpstr>Beispiel: Neue Domaine Shop</vt:lpstr>
      <vt:lpstr>Beispiel: Neue Domaine Shop</vt:lpstr>
      <vt:lpstr>Beispiel: Neue Domaine Shop</vt:lpstr>
      <vt:lpstr>PowerPoint-Präsentation</vt:lpstr>
      <vt:lpstr>PowerPoint-Präsentation</vt:lpstr>
      <vt:lpstr>PowerPoint-Präsentation</vt:lpstr>
      <vt:lpstr>PowerPoint-Präsentation</vt:lpstr>
      <vt:lpstr>Query Language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Queries ausführen</vt:lpstr>
      <vt:lpstr>GraphQL Schema</vt:lpstr>
      <vt:lpstr>https://github.com/graphql-java</vt:lpstr>
      <vt:lpstr>graphql-java Projekt Familie</vt:lpstr>
      <vt:lpstr>graphql-java Projekt Familie</vt:lpstr>
      <vt:lpstr>graphql-java Projekt Familie</vt:lpstr>
      <vt:lpstr>graphql-java Projekt Familie</vt:lpstr>
      <vt:lpstr>Aufsetzen</vt:lpstr>
      <vt:lpstr>Aufsetzen</vt:lpstr>
      <vt:lpstr>Aufsetzen</vt:lpstr>
      <vt:lpstr>Aufsetzen</vt:lpstr>
      <vt:lpstr>Aufsetzen</vt:lpstr>
      <vt:lpstr>Aufsetzen</vt:lpstr>
      <vt:lpstr>Aufsetzen</vt:lpstr>
      <vt:lpstr>Aufsetzen</vt:lpstr>
      <vt:lpstr>Aufsetzen</vt:lpstr>
      <vt:lpstr>Resolving zur Laufzeit</vt:lpstr>
      <vt:lpstr>Resolving zur Laufzeit</vt:lpstr>
      <vt:lpstr>Resolving zur Laufzeit</vt:lpstr>
      <vt:lpstr>Resolving zur Laufzeit</vt:lpstr>
      <vt:lpstr>Field Resolver</vt:lpstr>
      <vt:lpstr>Field Resolver</vt:lpstr>
      <vt:lpstr>Field Resolver</vt:lpstr>
      <vt:lpstr>Resolver</vt:lpstr>
      <vt:lpstr>Resolver</vt:lpstr>
      <vt:lpstr>Resolver</vt:lpstr>
      <vt:lpstr>Resolver</vt:lpstr>
      <vt:lpstr>Runtime erzeugen</vt:lpstr>
      <vt:lpstr>Query ausführen</vt:lpstr>
      <vt:lpstr>Query ausführen</vt:lpstr>
      <vt:lpstr>Query ausführen</vt:lpstr>
      <vt:lpstr>Query ausführen</vt:lpstr>
      <vt:lpstr>Modularisierung</vt:lpstr>
      <vt:lpstr>Schema modularisieren</vt:lpstr>
      <vt:lpstr>Modularisierung</vt:lpstr>
      <vt:lpstr>Schema modularisieren</vt:lpstr>
      <vt:lpstr>Schema modularisieren</vt:lpstr>
      <vt:lpstr>Schema modularisieren</vt:lpstr>
      <vt:lpstr>Zusammenfassung</vt:lpstr>
      <vt:lpstr>Zusammenfassung</vt:lpstr>
      <vt:lpstr>Zusammenfassung</vt:lpstr>
      <vt:lpstr>Zusammenfassung</vt:lpstr>
      <vt:lpstr>Zusammenfassung</vt:lpstr>
      <vt:lpstr>Spring Boot Starter</vt:lpstr>
      <vt:lpstr>Spring Boot Starter</vt:lpstr>
      <vt:lpstr>Spring Boot Starter</vt:lpstr>
      <vt:lpstr>Spring Boot Starter</vt:lpstr>
      <vt:lpstr>Spring Boot Starter</vt:lpstr>
      <vt:lpstr>Spring Boot Starter</vt:lpstr>
      <vt:lpstr>Subscriptions</vt:lpstr>
      <vt:lpstr>FAQ</vt:lpstr>
      <vt:lpstr>FAQ</vt:lpstr>
      <vt:lpstr>FAQ</vt:lpstr>
      <vt:lpstr>mit Apollo und React</vt:lpstr>
      <vt:lpstr>Schritt 2: Queries</vt:lpstr>
      <vt:lpstr>Schritt 2: Queries</vt:lpstr>
      <vt:lpstr>Schritt 2: Queries</vt:lpstr>
      <vt:lpstr>Schritt 2: Queries</vt:lpstr>
      <vt:lpstr>Typ-sichere Verwendung</vt:lpstr>
      <vt:lpstr>HTTPS://NILSHARTMANN.NET | @nilshartmann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599</cp:revision>
  <cp:lastPrinted>2018-05-30T19:37:50Z</cp:lastPrinted>
  <dcterms:created xsi:type="dcterms:W3CDTF">2016-03-28T15:59:53Z</dcterms:created>
  <dcterms:modified xsi:type="dcterms:W3CDTF">2018-08-26T20:02:43Z</dcterms:modified>
</cp:coreProperties>
</file>

<file path=docProps/thumbnail.jpeg>
</file>